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0"/>
  </p:notesMasterIdLst>
  <p:sldIdLst>
    <p:sldId id="256" r:id="rId2"/>
    <p:sldId id="259" r:id="rId3"/>
    <p:sldId id="565" r:id="rId4"/>
    <p:sldId id="498" r:id="rId5"/>
    <p:sldId id="493" r:id="rId6"/>
    <p:sldId id="563" r:id="rId7"/>
    <p:sldId id="496" r:id="rId8"/>
    <p:sldId id="502" r:id="rId9"/>
    <p:sldId id="529" r:id="rId10"/>
    <p:sldId id="541" r:id="rId11"/>
    <p:sldId id="564" r:id="rId12"/>
    <p:sldId id="542" r:id="rId13"/>
    <p:sldId id="503" r:id="rId14"/>
    <p:sldId id="544" r:id="rId15"/>
    <p:sldId id="546" r:id="rId16"/>
    <p:sldId id="545" r:id="rId17"/>
    <p:sldId id="567" r:id="rId18"/>
    <p:sldId id="570" r:id="rId19"/>
    <p:sldId id="547" r:id="rId20"/>
    <p:sldId id="548" r:id="rId21"/>
    <p:sldId id="549" r:id="rId22"/>
    <p:sldId id="571" r:id="rId23"/>
    <p:sldId id="562" r:id="rId24"/>
    <p:sldId id="550" r:id="rId25"/>
    <p:sldId id="569" r:id="rId26"/>
    <p:sldId id="551" r:id="rId27"/>
    <p:sldId id="552" r:id="rId28"/>
    <p:sldId id="553" r:id="rId29"/>
    <p:sldId id="554" r:id="rId30"/>
    <p:sldId id="556" r:id="rId31"/>
    <p:sldId id="555" r:id="rId32"/>
    <p:sldId id="557" r:id="rId33"/>
    <p:sldId id="558" r:id="rId34"/>
    <p:sldId id="559" r:id="rId35"/>
    <p:sldId id="401" r:id="rId36"/>
    <p:sldId id="560" r:id="rId37"/>
    <p:sldId id="561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8" autoAdjust="0"/>
    <p:restoredTop sz="94660"/>
  </p:normalViewPr>
  <p:slideViewPr>
    <p:cSldViewPr snapToGrid="0">
      <p:cViewPr>
        <p:scale>
          <a:sx n="90" d="100"/>
          <a:sy n="90" d="100"/>
        </p:scale>
        <p:origin x="107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9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3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03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7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Reading and Writing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9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9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to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To write something we need to use the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dirty="0"/>
              <a:t> method as shown: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dirty="0"/>
              <a:t> method does not attach a </a:t>
            </a:r>
            <a:r>
              <a:rPr lang="en-US" dirty="0">
                <a:solidFill>
                  <a:srgbClr val="00B0F0"/>
                </a:solidFill>
              </a:rPr>
              <a:t>new line character </a:t>
            </a:r>
            <a:r>
              <a:rPr lang="en-US" dirty="0"/>
              <a:t>by default.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 marL="457200" lvl="1" indent="-457200">
              <a:spcBef>
                <a:spcPct val="0"/>
              </a:spcBef>
              <a:spcAft>
                <a:spcPts val="1800"/>
              </a:spcAft>
              <a:buFontTx/>
              <a:buChar char="•"/>
            </a:pPr>
            <a:endParaRPr lang="en-US" sz="1400" dirty="0"/>
          </a:p>
          <a:p>
            <a:pPr marL="457200" lvl="1" indent="-457200">
              <a:spcBef>
                <a:spcPct val="0"/>
              </a:spcBef>
              <a:spcAft>
                <a:spcPts val="1800"/>
              </a:spcAft>
              <a:buFontTx/>
              <a:buChar char="•"/>
            </a:pPr>
            <a:r>
              <a:rPr lang="en-US" dirty="0"/>
              <a:t>Every time we use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myfile.write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 string is added to file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/>
              <a:t> where we left off.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B9E7D43-AD30-B347-9931-0848D08C333E}"/>
              </a:ext>
            </a:extLst>
          </p:cNvPr>
          <p:cNvSpPr txBox="1"/>
          <p:nvPr/>
        </p:nvSpPr>
        <p:spPr>
          <a:xfrm>
            <a:off x="1910861" y="2594764"/>
            <a:ext cx="87630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(‘CATS!…’)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835F72E-430E-CF4E-A367-D43DE10E22FF}"/>
              </a:ext>
            </a:extLst>
          </p:cNvPr>
          <p:cNvSpPr txBox="1"/>
          <p:nvPr/>
        </p:nvSpPr>
        <p:spPr>
          <a:xfrm>
            <a:off x="978876" y="4091717"/>
            <a:ext cx="10978662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(‘\n’)</a:t>
            </a:r>
          </a:p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(‘I &lt;3 my second line… \n’)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88033-4869-C442-9DC9-32C9FF84F1A3}"/>
              </a:ext>
            </a:extLst>
          </p:cNvPr>
          <p:cNvCxnSpPr/>
          <p:nvPr/>
        </p:nvCxnSpPr>
        <p:spPr>
          <a:xfrm>
            <a:off x="9744075" y="3786188"/>
            <a:ext cx="929787" cy="81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9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E3B2-900B-5B49-8F16-52BDAA2E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EDF7-69CD-1E42-92FC-4C541DDE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791575" cy="4835479"/>
          </a:xfrm>
        </p:spPr>
        <p:txBody>
          <a:bodyPr/>
          <a:lstStyle/>
          <a:p>
            <a:pPr marL="0" indent="0"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’, ‘w’)</a:t>
            </a:r>
          </a:p>
          <a:p>
            <a:pPr marL="0" indent="0"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(‘CATS!…’)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(‘\n’)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(‘I &lt;3 my second line… \n’)</a:t>
            </a:r>
            <a:endParaRPr lang="en-US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03BBA-6C5F-F849-B6E5-9C7DE8028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5" y="3429000"/>
            <a:ext cx="4229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Closing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Once you have finished with the file, you need to close it: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This tells the system that we are done writing and makes the disk file available for reading or writing by other programs (or by our own program).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B9E7D43-AD30-B347-9931-0848D08C333E}"/>
              </a:ext>
            </a:extLst>
          </p:cNvPr>
          <p:cNvSpPr txBox="1"/>
          <p:nvPr/>
        </p:nvSpPr>
        <p:spPr>
          <a:xfrm>
            <a:off x="1910861" y="2471672"/>
            <a:ext cx="87630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myfile.close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()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0610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Writing to your first file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Figure out where your files are getting saved!</a:t>
            </a:r>
          </a:p>
          <a:p>
            <a:pPr lvl="2"/>
            <a:r>
              <a:rPr lang="en-CA" dirty="0">
                <a:solidFill>
                  <a:srgbClr val="FFFF00"/>
                </a:solidFill>
              </a:rPr>
              <a:t>Current working directory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Try playing with “w” and “a” mode!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Breakout Session!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Write to your first file!</a:t>
            </a:r>
          </a:p>
        </p:txBody>
      </p:sp>
    </p:spTree>
    <p:extLst>
      <p:ext uri="{BB962C8B-B14F-4D97-AF65-F5344CB8AC3E}">
        <p14:creationId xmlns:p14="http://schemas.microsoft.com/office/powerpoint/2010/main" val="238655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THE FILE!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Always close a file that you’ve opened!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Many changes don’t occur until </a:t>
            </a:r>
            <a:r>
              <a:rPr lang="en-US" b="1" dirty="0"/>
              <a:t>after</a:t>
            </a:r>
            <a:r>
              <a:rPr lang="en-US" dirty="0"/>
              <a:t> the file is closed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Leaving open is a waste of a computer’s resources</a:t>
            </a:r>
          </a:p>
          <a:p>
            <a:pPr lvl="2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Slows down program, uses more space in RAM, impacts performance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Other files may treat the file as “open” and won’t be able to read the file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Could run into limits about how many files you have open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Not #</a:t>
            </a:r>
            <a:r>
              <a:rPr lang="en-US" dirty="0" err="1"/>
              <a:t>cleancode</a:t>
            </a: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081D2-D55E-8549-A8BE-7DD579CA4843}"/>
              </a:ext>
            </a:extLst>
          </p:cNvPr>
          <p:cNvSpPr/>
          <p:nvPr/>
        </p:nvSpPr>
        <p:spPr>
          <a:xfrm>
            <a:off x="8568169" y="1532036"/>
            <a:ext cx="3185098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myfile.close()</a:t>
            </a:r>
            <a:endParaRPr lang="sv-SE" sz="2800" b="1" dirty="0">
              <a:solidFill>
                <a:srgbClr val="FF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F1C390A-DABA-FC4A-9E48-989CFA163607}"/>
              </a:ext>
            </a:extLst>
          </p:cNvPr>
          <p:cNvSpPr/>
          <p:nvPr/>
        </p:nvSpPr>
        <p:spPr>
          <a:xfrm>
            <a:off x="9783790" y="2122574"/>
            <a:ext cx="647114" cy="5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F0C7FA4-FB43-9F4C-92C8-59B77DC489A1}"/>
              </a:ext>
            </a:extLst>
          </p:cNvPr>
          <p:cNvSpPr/>
          <p:nvPr/>
        </p:nvSpPr>
        <p:spPr>
          <a:xfrm rot="10800000">
            <a:off x="9783790" y="866841"/>
            <a:ext cx="647114" cy="5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Download More RAM | Know Your Meme">
            <a:extLst>
              <a:ext uri="{FF2B5EF4-FFF2-40B4-BE49-F238E27FC236}">
                <a16:creationId xmlns:a16="http://schemas.microsoft.com/office/drawing/2014/main" id="{D5344579-2411-4442-8126-40155174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0" y="4532089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27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”Writing to Files”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FF35E-4A45-2149-8375-84C4CBF5E77F}"/>
              </a:ext>
            </a:extLst>
          </p:cNvPr>
          <p:cNvSpPr/>
          <p:nvPr/>
        </p:nvSpPr>
        <p:spPr>
          <a:xfrm>
            <a:off x="1657349" y="2562986"/>
            <a:ext cx="64111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create a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open("grades.txt", "w")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write to a file</a:t>
            </a: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myfile.write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(’string’)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close the file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  <a:endParaRPr lang="sv-SE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79AA0B-9B01-A344-A95F-BB77AC0B08E9}"/>
              </a:ext>
            </a:extLst>
          </p:cNvPr>
          <p:cNvCxnSpPr/>
          <p:nvPr/>
        </p:nvCxnSpPr>
        <p:spPr bwMode="auto">
          <a:xfrm flipH="1">
            <a:off x="857250" y="2852636"/>
            <a:ext cx="533400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CFEB30-4335-124F-A699-57617E2D9586}"/>
              </a:ext>
            </a:extLst>
          </p:cNvPr>
          <p:cNvCxnSpPr/>
          <p:nvPr/>
        </p:nvCxnSpPr>
        <p:spPr bwMode="auto">
          <a:xfrm>
            <a:off x="857250" y="2852636"/>
            <a:ext cx="0" cy="259080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7681-6B70-3948-9FE7-F632B9A4B12C}"/>
              </a:ext>
            </a:extLst>
          </p:cNvPr>
          <p:cNvCxnSpPr/>
          <p:nvPr/>
        </p:nvCxnSpPr>
        <p:spPr bwMode="auto">
          <a:xfrm flipH="1">
            <a:off x="857250" y="5443436"/>
            <a:ext cx="533400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A57D9A-78A9-9040-AA12-8D654FA813A6}"/>
              </a:ext>
            </a:extLst>
          </p:cNvPr>
          <p:cNvSpPr txBox="1"/>
          <p:nvPr/>
        </p:nvSpPr>
        <p:spPr>
          <a:xfrm rot="16200000">
            <a:off x="-450182" y="3886425"/>
            <a:ext cx="2070182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go together</a:t>
            </a:r>
          </a:p>
        </p:txBody>
      </p:sp>
      <p:pic>
        <p:nvPicPr>
          <p:cNvPr id="7170" name="Picture 2" descr="Final Paper due in 11 Hours | Writing humor, A writer's life, Ron burgundy  quotes">
            <a:extLst>
              <a:ext uri="{FF2B5EF4-FFF2-40B4-BE49-F238E27FC236}">
                <a16:creationId xmlns:a16="http://schemas.microsoft.com/office/drawing/2014/main" id="{F7B22A22-64A8-B242-AD87-ABC307CD5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4"/>
          <a:stretch/>
        </p:blipFill>
        <p:spPr bwMode="auto">
          <a:xfrm>
            <a:off x="7946843" y="1555768"/>
            <a:ext cx="3889323" cy="201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Writing to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How would we store a dictionary data structure in a file?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FF35E-4A45-2149-8375-84C4CBF5E77F}"/>
              </a:ext>
            </a:extLst>
          </p:cNvPr>
          <p:cNvSpPr/>
          <p:nvPr/>
        </p:nvSpPr>
        <p:spPr>
          <a:xfrm>
            <a:off x="360730" y="2652611"/>
            <a:ext cx="971195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students = {‘Kendrick': 'A+', ‘Dre': 'C-', ‘Snoop': 'B'}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create a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open("grades.txt", "w")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store dictionary items to the file</a:t>
            </a: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 student in students: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myfile.write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(student + ',' + students[student] + '\n')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close the file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  <a:endParaRPr lang="sv-SE" sz="2000" dirty="0">
              <a:solidFill>
                <a:srgbClr val="00B0F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1D33C5-D340-214D-8C90-BF06DA0D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55" y="2652611"/>
            <a:ext cx="3594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0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Using a loop to write a dictionary to file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err="1">
                <a:solidFill>
                  <a:srgbClr val="FFFFFF"/>
                </a:solidFill>
              </a:rPr>
              <a:t>Beakout</a:t>
            </a:r>
            <a:r>
              <a:rPr lang="en-US" sz="4400" b="1" dirty="0">
                <a:solidFill>
                  <a:srgbClr val="FFFFFF"/>
                </a:solidFill>
              </a:rPr>
              <a:t> Session!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Writing a dictionary to file</a:t>
            </a:r>
          </a:p>
        </p:txBody>
      </p:sp>
    </p:spTree>
    <p:extLst>
      <p:ext uri="{BB962C8B-B14F-4D97-AF65-F5344CB8AC3E}">
        <p14:creationId xmlns:p14="http://schemas.microsoft.com/office/powerpoint/2010/main" val="271037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5A2B-9370-D544-B240-2EBC0C44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156" y="2915727"/>
            <a:ext cx="5119688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Writing and Reading</a:t>
            </a:r>
          </a:p>
        </p:txBody>
      </p:sp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81A12F20-181F-C848-ADF7-E8E07B513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1462" y="2001327"/>
            <a:ext cx="914400" cy="914400"/>
          </a:xfrm>
          <a:prstGeom prst="rect">
            <a:avLst/>
          </a:prstGeom>
        </p:spPr>
      </p:pic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B2951A74-51E0-004C-BF6C-1DC6A2ADA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3237" y="2087590"/>
            <a:ext cx="914400" cy="9144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A819C8B6-94AE-7E43-BC03-FB7E87A28409}"/>
              </a:ext>
            </a:extLst>
          </p:cNvPr>
          <p:cNvSpPr txBox="1"/>
          <p:nvPr/>
        </p:nvSpPr>
        <p:spPr>
          <a:xfrm>
            <a:off x="366713" y="3676238"/>
            <a:ext cx="47471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’, ‘w’)</a:t>
            </a:r>
            <a:endParaRPr sz="20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CDC388A-2E0C-DB44-9802-4420B36F6B19}"/>
              </a:ext>
            </a:extLst>
          </p:cNvPr>
          <p:cNvSpPr txBox="1"/>
          <p:nvPr/>
        </p:nvSpPr>
        <p:spPr>
          <a:xfrm>
            <a:off x="366713" y="4316440"/>
            <a:ext cx="47471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’, ‘a’)</a:t>
            </a:r>
            <a:endParaRPr sz="20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30196-7EE1-6241-B592-A3F01CFFBA53}"/>
              </a:ext>
            </a:extLst>
          </p:cNvPr>
          <p:cNvSpPr txBox="1"/>
          <p:nvPr/>
        </p:nvSpPr>
        <p:spPr>
          <a:xfrm>
            <a:off x="323849" y="495664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(‘CATS!…’)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5FF49E-AF4D-6F42-822B-B2E6CB5E8167}"/>
              </a:ext>
            </a:extLst>
          </p:cNvPr>
          <p:cNvCxnSpPr>
            <a:cxnSpLocks/>
          </p:cNvCxnSpPr>
          <p:nvPr/>
        </p:nvCxnSpPr>
        <p:spPr>
          <a:xfrm flipH="1">
            <a:off x="942975" y="2544790"/>
            <a:ext cx="657225" cy="8946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BD4AF5-E7E8-7145-92C1-EDA4A8079DD1}"/>
              </a:ext>
            </a:extLst>
          </p:cNvPr>
          <p:cNvCxnSpPr>
            <a:cxnSpLocks/>
          </p:cNvCxnSpPr>
          <p:nvPr/>
        </p:nvCxnSpPr>
        <p:spPr>
          <a:xfrm>
            <a:off x="2057400" y="2544790"/>
            <a:ext cx="1109662" cy="102708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F828E9-9F4A-0B42-A48B-9984040F2E0C}"/>
              </a:ext>
            </a:extLst>
          </p:cNvPr>
          <p:cNvSpPr txBox="1"/>
          <p:nvPr/>
        </p:nvSpPr>
        <p:spPr>
          <a:xfrm>
            <a:off x="942975" y="2071095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Can be any name!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014BD2-089B-C04B-82F3-0DFB8BF9B7EB}"/>
              </a:ext>
            </a:extLst>
          </p:cNvPr>
          <p:cNvSpPr txBox="1"/>
          <p:nvPr/>
        </p:nvSpPr>
        <p:spPr>
          <a:xfrm>
            <a:off x="4008926" y="396080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'w’ OR ‘a’</a:t>
            </a:r>
          </a:p>
        </p:txBody>
      </p:sp>
    </p:spTree>
    <p:extLst>
      <p:ext uri="{BB962C8B-B14F-4D97-AF65-F5344CB8AC3E}">
        <p14:creationId xmlns:p14="http://schemas.microsoft.com/office/powerpoint/2010/main" val="115783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ways of Reading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Reading a file is similar to writing a file. First we need to open a file for reading (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“r”</a:t>
            </a:r>
            <a:r>
              <a:rPr lang="en-US" dirty="0"/>
              <a:t>):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If file doesn’t exist? </a:t>
            </a:r>
            <a:r>
              <a:rPr lang="en-US" dirty="0">
                <a:solidFill>
                  <a:srgbClr val="FF0000"/>
                </a:solidFill>
              </a:rPr>
              <a:t>ERROR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Then to read a file we apply one of the following approaches which take advantage of various read methods:</a:t>
            </a:r>
          </a:p>
          <a:p>
            <a:pPr marL="1657350" lvl="3" indent="-51435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dirty="0"/>
              <a:t> approach</a:t>
            </a:r>
          </a:p>
          <a:p>
            <a:pPr marL="1657350" lvl="3" indent="-51435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dirty="0"/>
              <a:t> approach</a:t>
            </a:r>
          </a:p>
          <a:p>
            <a:pPr marL="1657350" lvl="3" indent="-51435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line in file </a:t>
            </a:r>
            <a:r>
              <a:rPr lang="en-US" dirty="0"/>
              <a:t>approach</a:t>
            </a:r>
          </a:p>
          <a:p>
            <a:pPr marL="1657350" lvl="3" indent="-51435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readlines</a:t>
            </a:r>
            <a:r>
              <a:rPr lang="en-US" dirty="0"/>
              <a:t> approach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52D1E3B6-E39E-D841-A944-7DF0BD96DED0}"/>
              </a:ext>
            </a:extLst>
          </p:cNvPr>
          <p:cNvSpPr txBox="1"/>
          <p:nvPr/>
        </p:nvSpPr>
        <p:spPr>
          <a:xfrm>
            <a:off x="1910861" y="2471672"/>
            <a:ext cx="87630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’, </a:t>
            </a:r>
            <a:r>
              <a:rPr lang="en-US" sz="3600" spc="-5" dirty="0">
                <a:solidFill>
                  <a:schemeClr val="accent6"/>
                </a:solidFill>
                <a:latin typeface="Courier New"/>
                <a:cs typeface="Courier New"/>
              </a:rPr>
              <a:t>‘r’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596DF-A5C0-3A4D-8DAC-5BC81AB0CA43}"/>
              </a:ext>
            </a:extLst>
          </p:cNvPr>
          <p:cNvSpPr txBox="1"/>
          <p:nvPr/>
        </p:nvSpPr>
        <p:spPr>
          <a:xfrm>
            <a:off x="7543801" y="4722357"/>
            <a:ext cx="3130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 correct approach!</a:t>
            </a:r>
          </a:p>
          <a:p>
            <a:r>
              <a:rPr lang="en-US" dirty="0">
                <a:solidFill>
                  <a:srgbClr val="FFFF00"/>
                </a:solidFill>
              </a:rPr>
              <a:t>Multiple methods to help with contexts and purposes</a:t>
            </a:r>
          </a:p>
        </p:txBody>
      </p:sp>
    </p:spTree>
    <p:extLst>
      <p:ext uri="{BB962C8B-B14F-4D97-AF65-F5344CB8AC3E}">
        <p14:creationId xmlns:p14="http://schemas.microsoft.com/office/powerpoint/2010/main" val="2221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9.1</a:t>
            </a:r>
          </a:p>
          <a:p>
            <a:pPr lvl="1"/>
            <a:r>
              <a:rPr lang="en-US" dirty="0"/>
              <a:t>Advanced Functions and Aliasing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9.2</a:t>
            </a:r>
          </a:p>
          <a:p>
            <a:pPr lvl="1"/>
            <a:r>
              <a:rPr lang="en-US" b="1" dirty="0"/>
              <a:t>Files: Reading and Writing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9.3</a:t>
            </a:r>
          </a:p>
          <a:p>
            <a:pPr lvl="1"/>
            <a:r>
              <a:rPr lang="en-US" dirty="0"/>
              <a:t>Design Problem! Real Estate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ways of Reading a File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58FBE8-A4CC-D040-B901-16DD3E094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725550"/>
              </p:ext>
            </p:extLst>
          </p:nvPr>
        </p:nvGraphicFramePr>
        <p:xfrm>
          <a:off x="685800" y="1487804"/>
          <a:ext cx="10241280" cy="5140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Code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When to use it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 read 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 = open(filename, 'r')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contents = 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myfile.read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myfile.close()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When you want to read the whole file at once and use it as a single string.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 </a:t>
                      </a:r>
                      <a:r>
                        <a:rPr lang="en-US" sz="1600" dirty="0" err="1">
                          <a:effectLst/>
                        </a:rPr>
                        <a:t>readline</a:t>
                      </a:r>
                      <a:r>
                        <a:rPr lang="en-US" sz="1600" dirty="0">
                          <a:effectLst/>
                        </a:rPr>
                        <a:t> 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 = open(filename, 'r')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contents = ''</a:t>
                      </a:r>
                      <a:b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line = 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myfile.readline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while line != '':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    contents += line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    line = 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myfile.readline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  <a:b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myfile.close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When you want to process only part of a file. Each time through the loop line contains one line of the file.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 for line in file 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 = open(filename, 'r')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contents = ''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for line in myfile:</a:t>
                      </a:r>
                      <a:b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    contents += line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myfile.close()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When you want to process every line in the file one at a time.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 </a:t>
                      </a:r>
                      <a:r>
                        <a:rPr lang="en-US" sz="1600" dirty="0" err="1">
                          <a:effectLst/>
                        </a:rPr>
                        <a:t>readlines</a:t>
                      </a:r>
                      <a:r>
                        <a:rPr lang="en-US" sz="1600" dirty="0">
                          <a:effectLst/>
                        </a:rPr>
                        <a:t> 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 = open(filename, 'r')</a:t>
                      </a:r>
                      <a:b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lines = 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myfile.readlines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myfile.close()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When you want to examine each line of a file by index.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06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Reading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Now that we have a file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grades.txt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/>
              <a:t> stored. How would we go about retrieving and storing the data into a dictionary?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982C0-93BB-D64D-B7E6-207DEC7D393E}"/>
              </a:ext>
            </a:extLst>
          </p:cNvPr>
          <p:cNvSpPr/>
          <p:nvPr/>
        </p:nvSpPr>
        <p:spPr>
          <a:xfrm>
            <a:off x="838200" y="2487466"/>
            <a:ext cx="663257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students = {}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open("grades.txt", "r")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read each line of the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 line in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find indices for slicing each line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ind1 =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line.find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(',')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ind2 =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line.find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('\\')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name = line[:ind1]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grade = line[ind1+1:ind2]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students[name] = grade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  <a:endParaRPr lang="sv-SE" sz="2000" dirty="0">
              <a:solidFill>
                <a:srgbClr val="00B0F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0F0B9C-1EA8-1648-9897-5032F7B13528}"/>
              </a:ext>
            </a:extLst>
          </p:cNvPr>
          <p:cNvSpPr/>
          <p:nvPr/>
        </p:nvSpPr>
        <p:spPr>
          <a:xfrm>
            <a:off x="9441257" y="2981623"/>
            <a:ext cx="2526907" cy="923330"/>
          </a:xfrm>
          <a:prstGeom prst="rect">
            <a:avLst/>
          </a:prstGeom>
          <a:ln>
            <a:solidFill>
              <a:srgbClr val="00FF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Kendrick,A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Dre,C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Snoop,B</a:t>
            </a:r>
            <a:endParaRPr lang="en-US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E1DC2-B9E5-CE4F-8E8B-89C613780E79}"/>
              </a:ext>
            </a:extLst>
          </p:cNvPr>
          <p:cNvSpPr txBox="1"/>
          <p:nvPr/>
        </p:nvSpPr>
        <p:spPr>
          <a:xfrm>
            <a:off x="10285838" y="2553227"/>
            <a:ext cx="118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grades.txt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D4B4E-1218-3140-A269-F7FB9A64535A}"/>
              </a:ext>
            </a:extLst>
          </p:cNvPr>
          <p:cNvSpPr/>
          <p:nvPr/>
        </p:nvSpPr>
        <p:spPr>
          <a:xfrm>
            <a:off x="7622596" y="5807320"/>
            <a:ext cx="4345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</a:rPr>
              <a:t>&gt;&gt;&gt; students</a:t>
            </a:r>
          </a:p>
          <a:p>
            <a:r>
              <a:rPr lang="en-US" b="1" dirty="0">
                <a:solidFill>
                  <a:srgbClr val="00FF00"/>
                </a:solidFill>
              </a:rPr>
              <a:t>{‘Kendrick’: A+, ‘Dre': 'C-', ‘Snoop': ‘B'}</a:t>
            </a:r>
          </a:p>
        </p:txBody>
      </p:sp>
    </p:spTree>
    <p:extLst>
      <p:ext uri="{BB962C8B-B14F-4D97-AF65-F5344CB8AC3E}">
        <p14:creationId xmlns:p14="http://schemas.microsoft.com/office/powerpoint/2010/main" val="65923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Different read approaches</a:t>
            </a:r>
          </a:p>
          <a:p>
            <a:pPr lvl="2"/>
            <a:r>
              <a:rPr lang="en-CA" dirty="0"/>
              <a:t>read()</a:t>
            </a:r>
          </a:p>
          <a:p>
            <a:pPr lvl="2"/>
            <a:r>
              <a:rPr lang="en-CA" dirty="0" err="1"/>
              <a:t>readline</a:t>
            </a:r>
            <a:r>
              <a:rPr lang="en-CA" dirty="0"/>
              <a:t>()</a:t>
            </a:r>
          </a:p>
          <a:p>
            <a:pPr lvl="2"/>
            <a:r>
              <a:rPr lang="en-CA" dirty="0"/>
              <a:t>for line in file</a:t>
            </a:r>
          </a:p>
          <a:p>
            <a:pPr lvl="2"/>
            <a:r>
              <a:rPr lang="en-CA" dirty="0" err="1"/>
              <a:t>readlines</a:t>
            </a:r>
            <a:r>
              <a:rPr lang="en-CA" dirty="0"/>
              <a:t>()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Reading Files</a:t>
            </a:r>
          </a:p>
        </p:txBody>
      </p:sp>
    </p:spTree>
    <p:extLst>
      <p:ext uri="{BB962C8B-B14F-4D97-AF65-F5344CB8AC3E}">
        <p14:creationId xmlns:p14="http://schemas.microsoft.com/office/powerpoint/2010/main" val="151772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with</a:t>
            </a:r>
            <a:r>
              <a:rPr lang="en-US" dirty="0"/>
              <a:t>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Every call on function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dirty="0"/>
              <a:t> should have an accompanying call on the method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dirty="0"/>
              <a:t>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Python provides a statement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, which automatically closes the file when the end of with block is reached.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general form of a with statement is as follows: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 marL="0" indent="0">
              <a:spcBef>
                <a:spcPct val="0"/>
              </a:spcBef>
              <a:spcAft>
                <a:spcPts val="1800"/>
              </a:spcAft>
              <a:buNone/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C8B45E-FE26-6041-8680-398C82E8D702}"/>
              </a:ext>
            </a:extLst>
          </p:cNvPr>
          <p:cNvSpPr/>
          <p:nvPr/>
        </p:nvSpPr>
        <p:spPr>
          <a:xfrm>
            <a:off x="2065020" y="4353025"/>
            <a:ext cx="723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</a:t>
            </a:r>
            <a:r>
              <a:rPr lang="en-US" sz="24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open(filename, mode) </a:t>
            </a:r>
            <a:r>
              <a:rPr lang="en-US" sz="24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as variable: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	body</a:t>
            </a:r>
          </a:p>
        </p:txBody>
      </p:sp>
    </p:spTree>
    <p:extLst>
      <p:ext uri="{BB962C8B-B14F-4D97-AF65-F5344CB8AC3E}">
        <p14:creationId xmlns:p14="http://schemas.microsoft.com/office/powerpoint/2010/main" val="1754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>
                <a:solidFill>
                  <a:schemeClr val="accent6"/>
                </a:solidFill>
              </a:rPr>
              <a:t>with</a:t>
            </a:r>
            <a:r>
              <a:rPr lang="en-US" dirty="0"/>
              <a:t>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Modifying the previous example, of reading a file into a dictionary, to use the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48A82-49E5-B246-8EEB-FCD379FE55E9}"/>
              </a:ext>
            </a:extLst>
          </p:cNvPr>
          <p:cNvSpPr/>
          <p:nvPr/>
        </p:nvSpPr>
        <p:spPr>
          <a:xfrm>
            <a:off x="1127740" y="2723805"/>
            <a:ext cx="663257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students = {}</a:t>
            </a:r>
          </a:p>
          <a:p>
            <a:r>
              <a:rPr lang="en-US" sz="2000" strike="sngStrike" dirty="0" err="1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strike="sngStrike" dirty="0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</a:t>
            </a:r>
            <a:r>
              <a:rPr lang="en-US" sz="2000" strike="sngStrike" dirty="0" err="1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grades.txt</a:t>
            </a:r>
            <a:r>
              <a:rPr lang="en-US" sz="2000" strike="sngStrike" dirty="0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", "r")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open("grades.txt", "r")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as </a:t>
            </a:r>
            <a:r>
              <a:rPr lang="en-US" sz="2000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# read each line of the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line in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ind1 =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line.find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(',')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ind2 =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line.find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('\\')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name = line[:ind1]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grade = line[ind1+1:ind2]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students[name] = grade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strike="sngStrike" dirty="0" err="1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</a:t>
            </a:r>
            <a:r>
              <a:rPr lang="en-US" sz="2000" strike="sngStrike" dirty="0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  <a:endParaRPr lang="sv-SE" sz="2000" strike="sngStrike" dirty="0">
              <a:solidFill>
                <a:srgbClr val="FF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8552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Opening and closing files with the with statement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err="1">
                <a:solidFill>
                  <a:srgbClr val="FFFFFF"/>
                </a:solidFill>
              </a:rPr>
              <a:t>Beakout</a:t>
            </a:r>
            <a:r>
              <a:rPr lang="en-US" sz="4400" b="1" dirty="0">
                <a:solidFill>
                  <a:srgbClr val="FFFFFF"/>
                </a:solidFill>
              </a:rPr>
              <a:t> Session!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The with statement</a:t>
            </a:r>
          </a:p>
        </p:txBody>
      </p:sp>
    </p:spTree>
    <p:extLst>
      <p:ext uri="{BB962C8B-B14F-4D97-AF65-F5344CB8AC3E}">
        <p14:creationId xmlns:p14="http://schemas.microsoft.com/office/powerpoint/2010/main" val="3853556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</a:t>
            </a:r>
            <a:r>
              <a:rPr lang="en-US" dirty="0"/>
              <a:t>omma </a:t>
            </a:r>
            <a:r>
              <a:rPr lang="en-US" u="sng" dirty="0"/>
              <a:t>S</a:t>
            </a:r>
            <a:r>
              <a:rPr lang="en-US" dirty="0"/>
              <a:t>eparated </a:t>
            </a:r>
            <a:r>
              <a:rPr lang="en-US" u="sng" dirty="0"/>
              <a:t>V</a:t>
            </a:r>
            <a:r>
              <a:rPr lang="en-US" dirty="0"/>
              <a:t>alues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3978"/>
            <a:ext cx="11034713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We use them often in Excel, and other spreadsheet software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Remember our old friend MS Excel?  They work with Python too…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D345D864-0C96-3B40-8E51-1E07D31A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92" y="2908253"/>
            <a:ext cx="3601204" cy="3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Understanding CSV Files in Excel | Spreadsheets Made Easy">
            <a:extLst>
              <a:ext uri="{FF2B5EF4-FFF2-40B4-BE49-F238E27FC236}">
                <a16:creationId xmlns:a16="http://schemas.microsoft.com/office/drawing/2014/main" id="{298FB030-1E93-8049-9826-0A962D42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06" y="3069343"/>
            <a:ext cx="4372031" cy="327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39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CSV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Text data is commonly organized in a spreadsheet format using columns and rows.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A common way to do this is to use a comma-separated value (CSV) file format that uses commas to separate data items, called fields.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76ACDBF-CC1E-1F4F-A058-E6CEA2250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29" y="4339472"/>
            <a:ext cx="3416300" cy="16891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B87D60E-EABF-D64D-B71C-5FA0CBE8F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12" y="3614737"/>
            <a:ext cx="4406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87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Opening a CSV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>
                <a:ea typeface="Times New Roman" panose="02020603050405020304" pitchFamily="18" charset="0"/>
              </a:rPr>
              <a:t>Let’s see what happens when we try to read the CSV file, 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grades.csv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>
                <a:ea typeface="Times New Roman" panose="02020603050405020304" pitchFamily="18" charset="0"/>
              </a:rPr>
              <a:t>using the file reading techniques discussed earlier.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How can we use this to obtain column and row information?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AB240B-9BFE-ED44-89AD-71EB850FDB24}"/>
              </a:ext>
            </a:extLst>
          </p:cNvPr>
          <p:cNvSpPr/>
          <p:nvPr/>
        </p:nvSpPr>
        <p:spPr>
          <a:xfrm>
            <a:off x="255815" y="3276109"/>
            <a:ext cx="121212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open('grades.csv', 'r') as file: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contents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file.read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contents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'Name,Test1,Test2,Final\nKendrick,100,50,29\nDre,76,32,33\nSnoop,25,75,95\n'</a:t>
            </a:r>
          </a:p>
        </p:txBody>
      </p:sp>
    </p:spTree>
    <p:extLst>
      <p:ext uri="{BB962C8B-B14F-4D97-AF65-F5344CB8AC3E}">
        <p14:creationId xmlns:p14="http://schemas.microsoft.com/office/powerpoint/2010/main" val="62205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CSV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716841"/>
            <a:ext cx="859155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CSV module is a powerful solution developed for working with CSV files.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Reading of CSV files is done using the CSV reader. You can construct a reader object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which takes the file object as input.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reader object can be used to iterate through the contents of the CSV file, similarly to how a file object was used to iterate through the contents in a text file.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pic>
        <p:nvPicPr>
          <p:cNvPr id="8194" name="Picture 2" descr="csv reader - Imgflip">
            <a:extLst>
              <a:ext uri="{FF2B5EF4-FFF2-40B4-BE49-F238E27FC236}">
                <a16:creationId xmlns:a16="http://schemas.microsoft.com/office/drawing/2014/main" id="{CA7C869A-7B81-F64F-A0EA-E00C919D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90" y="2514600"/>
            <a:ext cx="3168935" cy="237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0287-B39E-744B-A8F9-E0BABC5C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84" y="744327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All The Feedback!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DEEE15-8AA6-FE48-AEB5-8ED844BBF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" y="1997153"/>
            <a:ext cx="7064895" cy="4317999"/>
          </a:xfrm>
        </p:spPr>
      </p:pic>
      <p:pic>
        <p:nvPicPr>
          <p:cNvPr id="6146" name="Picture 2" descr="Meme: &quot;WE WANT YOUR FEEDBACK&quot; - All Templates - Meme-arsenal.com">
            <a:extLst>
              <a:ext uri="{FF2B5EF4-FFF2-40B4-BE49-F238E27FC236}">
                <a16:creationId xmlns:a16="http://schemas.microsoft.com/office/drawing/2014/main" id="{3E52C6E2-C7B0-9146-B68B-CF67B5260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18" y="4150874"/>
            <a:ext cx="2027270" cy="1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eedback is welcome - Happy Squirrel | Make a Meme">
            <a:extLst>
              <a:ext uri="{FF2B5EF4-FFF2-40B4-BE49-F238E27FC236}">
                <a16:creationId xmlns:a16="http://schemas.microsoft.com/office/drawing/2014/main" id="{3466FB4B-8F51-F14C-9B54-E55A15FF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165" y="808651"/>
            <a:ext cx="1877550" cy="240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E0D68-F0E4-FC4D-BC8C-0AA92FC99B5C}"/>
              </a:ext>
            </a:extLst>
          </p:cNvPr>
          <p:cNvSpPr txBox="1"/>
          <p:nvPr/>
        </p:nvSpPr>
        <p:spPr>
          <a:xfrm>
            <a:off x="7954656" y="324433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Seb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1BF4-A38B-A246-8048-2BD564A13DAD}"/>
              </a:ext>
            </a:extLst>
          </p:cNvPr>
          <p:cNvSpPr txBox="1"/>
          <p:nvPr/>
        </p:nvSpPr>
        <p:spPr>
          <a:xfrm>
            <a:off x="10786016" y="613048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Ben</a:t>
            </a:r>
          </a:p>
        </p:txBody>
      </p:sp>
      <p:pic>
        <p:nvPicPr>
          <p:cNvPr id="6150" name="Picture 6" descr="Meme Creator - Funny kind reminder don't forget the feedback Meme Generator  at MemeCreator.org!">
            <a:extLst>
              <a:ext uri="{FF2B5EF4-FFF2-40B4-BE49-F238E27FC236}">
                <a16:creationId xmlns:a16="http://schemas.microsoft.com/office/drawing/2014/main" id="{C56F1630-9584-B243-B86D-759E6C9F1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51" y="4150874"/>
            <a:ext cx="2563955" cy="1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AC4A78-C2D7-2447-916C-69F81650F2DB}"/>
              </a:ext>
            </a:extLst>
          </p:cNvPr>
          <p:cNvSpPr txBox="1"/>
          <p:nvPr/>
        </p:nvSpPr>
        <p:spPr>
          <a:xfrm>
            <a:off x="8236945" y="613048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Joseph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8B80E-7B9E-104C-B45A-51A76D99F193}"/>
              </a:ext>
            </a:extLst>
          </p:cNvPr>
          <p:cNvSpPr txBox="1"/>
          <p:nvPr/>
        </p:nvSpPr>
        <p:spPr>
          <a:xfrm>
            <a:off x="10348444" y="285727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Katia</a:t>
            </a:r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E57EE4F4-A548-534F-B245-5C1E87F9FD77}"/>
              </a:ext>
            </a:extLst>
          </p:cNvPr>
          <p:cNvSpPr/>
          <p:nvPr/>
        </p:nvSpPr>
        <p:spPr>
          <a:xfrm>
            <a:off x="479384" y="5533626"/>
            <a:ext cx="4757737" cy="599080"/>
          </a:xfrm>
          <a:prstGeom prst="donut">
            <a:avLst>
              <a:gd name="adj" fmla="val 5895"/>
            </a:avLst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56" name="Picture 12" descr="We want all the feedback - All the things for Casey | Meme Generator">
            <a:extLst>
              <a:ext uri="{FF2B5EF4-FFF2-40B4-BE49-F238E27FC236}">
                <a16:creationId xmlns:a16="http://schemas.microsoft.com/office/drawing/2014/main" id="{DA34E937-3C3D-1446-88C2-38CFAC75C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38" y="981214"/>
            <a:ext cx="2400814" cy="180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045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Reading a CSV File (open)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59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 each row of a CSV file using open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B6835-209F-2F44-B6E3-2F5D5377A107}"/>
              </a:ext>
            </a:extLst>
          </p:cNvPr>
          <p:cNvSpPr/>
          <p:nvPr/>
        </p:nvSpPr>
        <p:spPr>
          <a:xfrm>
            <a:off x="1447800" y="1981200"/>
            <a:ext cx="7543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import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open("grades.csv", "r")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csv.reader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 row in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print('Row #',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, ':', row)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+=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csvfile.close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1 : ['Name', 'Test1', 'Test2', 'Final']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2 : [‘Kendrick', '100', '50', '29']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3 : [‘Dre', '76', '32', '33']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4 : [‘Snoop', '25', '75', '95']</a:t>
            </a:r>
          </a:p>
        </p:txBody>
      </p:sp>
      <p:pic>
        <p:nvPicPr>
          <p:cNvPr id="8" name="Picture 2" descr="my mind on my coding my coding on my mind - snoop dogg | Meme Generator">
            <a:extLst>
              <a:ext uri="{FF2B5EF4-FFF2-40B4-BE49-F238E27FC236}">
                <a16:creationId xmlns:a16="http://schemas.microsoft.com/office/drawing/2014/main" id="{900933F3-2EBD-EB43-9DE4-11F4096F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8" y="192274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45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Reading a CSV File (with)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 each row of a CSV file using with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C732B-6D36-1247-8FEB-031331773E0A}"/>
              </a:ext>
            </a:extLst>
          </p:cNvPr>
          <p:cNvSpPr/>
          <p:nvPr/>
        </p:nvSpPr>
        <p:spPr>
          <a:xfrm>
            <a:off x="1667435" y="2416029"/>
            <a:ext cx="746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import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open('grades.csv', 'r') as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csv.reader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row in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print('Row #',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, ':', row)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+=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1 : ['Name', 'Test1', 'Test2', 'Final']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2 : [‘Kendrick', '100', '50', '29']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3 : [‘Dre', '76', '32', '33']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4 : [‘Snoop', '25', '75', '95']</a:t>
            </a:r>
          </a:p>
        </p:txBody>
      </p:sp>
      <p:pic>
        <p:nvPicPr>
          <p:cNvPr id="11266" name="Picture 2" descr="my mind on my coding my coding on my mind - snoop dogg | Meme Generator">
            <a:extLst>
              <a:ext uri="{FF2B5EF4-FFF2-40B4-BE49-F238E27FC236}">
                <a16:creationId xmlns:a16="http://schemas.microsoft.com/office/drawing/2014/main" id="{B2C4E180-24F5-2A4B-A443-080982BC6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8" y="192274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6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CSV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59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To write to the file we would first need to create a CSV writer object,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csv.writer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</a:t>
            </a:r>
            <a:r>
              <a:rPr lang="en-US" dirty="0">
                <a:ea typeface="MS Mincho" panose="02020609040205080304" pitchFamily="49" charset="-128"/>
              </a:rPr>
              <a:t>, which similar to how we made a, </a:t>
            </a:r>
            <a:r>
              <a:rPr lang="en-US" dirty="0"/>
              <a:t>CSV reader object.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Once the CSV writer object is created, we can 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method to populate it with data.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method can only write a single row to the file at a time.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9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CSV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383662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In </a:t>
            </a:r>
            <a:r>
              <a:rPr lang="en-US" dirty="0">
                <a:ea typeface="Times New Roman" panose="02020603050405020304" pitchFamily="18" charset="0"/>
              </a:rPr>
              <a:t>the previous grade example there were a few marking errors on the final exam and both John and Mark should have received a higher grade. Update the grades using the CSV </a:t>
            </a: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writerow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dirty="0">
                <a:ea typeface="Times New Roman" panose="02020603050405020304" pitchFamily="18" charset="0"/>
              </a:rPr>
              <a:t>method.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077EB-539E-6743-9EF1-5BE0DB44084A}"/>
              </a:ext>
            </a:extLst>
          </p:cNvPr>
          <p:cNvSpPr/>
          <p:nvPr/>
        </p:nvSpPr>
        <p:spPr>
          <a:xfrm>
            <a:off x="958645" y="2881546"/>
            <a:ext cx="7543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import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 = [['Name', 'Test1', 'Test2', 'Final'],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 [‘Kendrick', '100', '50',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'69'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 [‘Dre', '76', '32',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'53'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 [‘Snoop', '25', '75', '95']]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open('grades_new.csv', 'w') as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grades_writer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csv.writer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row in grades: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grades_writer.writerow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(row)</a:t>
            </a:r>
          </a:p>
        </p:txBody>
      </p:sp>
    </p:spTree>
    <p:extLst>
      <p:ext uri="{BB962C8B-B14F-4D97-AF65-F5344CB8AC3E}">
        <p14:creationId xmlns:p14="http://schemas.microsoft.com/office/powerpoint/2010/main" val="3127734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CSV File in Excel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67" y="1688266"/>
            <a:ext cx="7535846" cy="418914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In the previous example we created a CSV file which can be opened in any commonly used spreadsheet software (e.g. Excel).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In some cases a formatting error may occur, probably due to the difference between newlines and carriage returns in Windows vs. Mac/Linux.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To correct this error in formatting, we will need to prevent the new line from forming. Add the parameter newline='', and that should resolve the problem.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33529B-55D2-4948-BBC1-BE356738D7F0}"/>
              </a:ext>
            </a:extLst>
          </p:cNvPr>
          <p:cNvSpPr/>
          <p:nvPr/>
        </p:nvSpPr>
        <p:spPr>
          <a:xfrm>
            <a:off x="2509530" y="5907137"/>
            <a:ext cx="8406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open('grades_new.csv', 'w',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newline=''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 as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  <a:endParaRPr lang="en-US" dirty="0">
              <a:solidFill>
                <a:srgbClr val="00FF00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pic>
        <p:nvPicPr>
          <p:cNvPr id="11" name="Picture 10" descr="Table, Excel&#10;&#10;Description automatically generated">
            <a:extLst>
              <a:ext uri="{FF2B5EF4-FFF2-40B4-BE49-F238E27FC236}">
                <a16:creationId xmlns:a16="http://schemas.microsoft.com/office/drawing/2014/main" id="{C28D93BD-2FE6-374D-9828-AB9D95DF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15" y="581531"/>
            <a:ext cx="4618035" cy="40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35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Reading and Writing to CSV Files</a:t>
            </a:r>
          </a:p>
          <a:p>
            <a:pPr lvl="1"/>
            <a:r>
              <a:rPr lang="en-CA" dirty="0"/>
              <a:t>Parsing through CSV Files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CSV Files</a:t>
            </a:r>
          </a:p>
        </p:txBody>
      </p:sp>
    </p:spTree>
    <p:extLst>
      <p:ext uri="{BB962C8B-B14F-4D97-AF65-F5344CB8AC3E}">
        <p14:creationId xmlns:p14="http://schemas.microsoft.com/office/powerpoint/2010/main" val="113306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Reading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4FD42-18B9-D748-8D23-5DFBD9678B38}"/>
              </a:ext>
            </a:extLst>
          </p:cNvPr>
          <p:cNvSpPr/>
          <p:nvPr/>
        </p:nvSpPr>
        <p:spPr>
          <a:xfrm>
            <a:off x="257480" y="3429000"/>
            <a:ext cx="35507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################################</a:t>
            </a:r>
          </a:p>
          <a:p>
            <a:r>
              <a:rPr lang="en-US" sz="1400" dirty="0">
                <a:solidFill>
                  <a:srgbClr val="FFFFFF"/>
                </a:solidFill>
              </a:rPr>
              <a:t># reading a file using standard approach</a:t>
            </a:r>
          </a:p>
          <a:p>
            <a:r>
              <a:rPr lang="en-US" sz="1400" dirty="0">
                <a:solidFill>
                  <a:srgbClr val="FFFFFF"/>
                </a:solidFill>
              </a:rPr>
              <a:t>################################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# open communication to a file (to read)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myfile</a:t>
            </a:r>
            <a:r>
              <a:rPr lang="en-US" sz="1400" dirty="0">
                <a:solidFill>
                  <a:srgbClr val="00B0F0"/>
                </a:solidFill>
              </a:rPr>
              <a:t> = open('grades.csv', 'r')</a:t>
            </a:r>
          </a:p>
          <a:p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# read from file</a:t>
            </a:r>
          </a:p>
          <a:p>
            <a:r>
              <a:rPr lang="en-US" sz="1400" dirty="0">
                <a:solidFill>
                  <a:srgbClr val="00B0F0"/>
                </a:solidFill>
              </a:rPr>
              <a:t>L = </a:t>
            </a:r>
            <a:r>
              <a:rPr lang="en-US" sz="1400" dirty="0" err="1">
                <a:solidFill>
                  <a:srgbClr val="00B0F0"/>
                </a:solidFill>
              </a:rPr>
              <a:t>myfile.readlines</a:t>
            </a:r>
            <a:r>
              <a:rPr lang="en-US" sz="1400" dirty="0">
                <a:solidFill>
                  <a:srgbClr val="00B0F0"/>
                </a:solidFill>
              </a:rPr>
              <a:t>()</a:t>
            </a:r>
          </a:p>
          <a:p>
            <a:r>
              <a:rPr lang="en-US" sz="1400" dirty="0">
                <a:solidFill>
                  <a:srgbClr val="00B0F0"/>
                </a:solidFill>
              </a:rPr>
              <a:t>for row in L:</a:t>
            </a:r>
          </a:p>
          <a:p>
            <a:r>
              <a:rPr lang="en-US" sz="1400" dirty="0">
                <a:solidFill>
                  <a:srgbClr val="00B0F0"/>
                </a:solidFill>
              </a:rPr>
              <a:t>    print(row, end = '')</a:t>
            </a:r>
          </a:p>
          <a:p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 err="1">
                <a:solidFill>
                  <a:srgbClr val="00B0F0"/>
                </a:solidFill>
              </a:rPr>
              <a:t>myfile.close</a:t>
            </a:r>
            <a:r>
              <a:rPr lang="en-US" sz="1400" dirty="0">
                <a:solidFill>
                  <a:srgbClr val="00B0F0"/>
                </a:solidFill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CC9D8-95C9-B247-924E-A8C66A17EB59}"/>
              </a:ext>
            </a:extLst>
          </p:cNvPr>
          <p:cNvSpPr/>
          <p:nvPr/>
        </p:nvSpPr>
        <p:spPr>
          <a:xfrm>
            <a:off x="4054613" y="3428999"/>
            <a:ext cx="35507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############################</a:t>
            </a:r>
          </a:p>
          <a:p>
            <a:r>
              <a:rPr lang="en-US" sz="1400" dirty="0">
                <a:solidFill>
                  <a:srgbClr val="FFFFFF"/>
                </a:solidFill>
              </a:rPr>
              <a:t># reading a file using CSV Module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############################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import </a:t>
            </a:r>
            <a:r>
              <a:rPr lang="en-US" sz="1400" dirty="0" err="1">
                <a:solidFill>
                  <a:schemeClr val="accent6"/>
                </a:solidFill>
              </a:rPr>
              <a:t>csv</a:t>
            </a:r>
            <a:endParaRPr lang="en-US" sz="1400" dirty="0">
              <a:solidFill>
                <a:schemeClr val="accent6"/>
              </a:solidFill>
            </a:endParaRPr>
          </a:p>
          <a:p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# open communication to a file (to read)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myfile</a:t>
            </a:r>
            <a:r>
              <a:rPr lang="en-US" sz="1400" dirty="0">
                <a:solidFill>
                  <a:srgbClr val="00B0F0"/>
                </a:solidFill>
              </a:rPr>
              <a:t> = open('grades.csv', 'r')</a:t>
            </a:r>
          </a:p>
          <a:p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# read from file</a:t>
            </a:r>
          </a:p>
          <a:p>
            <a:r>
              <a:rPr lang="en-US" sz="1400" dirty="0" err="1">
                <a:solidFill>
                  <a:schemeClr val="accent6"/>
                </a:solidFill>
              </a:rPr>
              <a:t>csv_reader</a:t>
            </a:r>
            <a:r>
              <a:rPr lang="en-US" sz="1400" dirty="0">
                <a:solidFill>
                  <a:schemeClr val="accent6"/>
                </a:solidFill>
              </a:rPr>
              <a:t> = </a:t>
            </a:r>
            <a:r>
              <a:rPr lang="en-US" sz="1400" dirty="0" err="1">
                <a:solidFill>
                  <a:schemeClr val="accent6"/>
                </a:solidFill>
              </a:rPr>
              <a:t>csv.reader</a:t>
            </a:r>
            <a:r>
              <a:rPr lang="en-US" sz="1400" dirty="0">
                <a:solidFill>
                  <a:schemeClr val="accent6"/>
                </a:solidFill>
              </a:rPr>
              <a:t>(</a:t>
            </a:r>
            <a:r>
              <a:rPr lang="en-US" sz="1400" dirty="0" err="1">
                <a:solidFill>
                  <a:schemeClr val="accent6"/>
                </a:solidFill>
              </a:rPr>
              <a:t>myfile</a:t>
            </a:r>
            <a:r>
              <a:rPr lang="en-US" sz="1400" dirty="0">
                <a:solidFill>
                  <a:schemeClr val="accent6"/>
                </a:solidFill>
              </a:rPr>
              <a:t>)</a:t>
            </a:r>
          </a:p>
          <a:p>
            <a:r>
              <a:rPr lang="en-US" sz="1400" dirty="0">
                <a:solidFill>
                  <a:srgbClr val="00B0F0"/>
                </a:solidFill>
              </a:rPr>
              <a:t>for row in </a:t>
            </a:r>
            <a:r>
              <a:rPr lang="en-US" sz="1400" dirty="0" err="1">
                <a:solidFill>
                  <a:srgbClr val="00B0F0"/>
                </a:solidFill>
              </a:rPr>
              <a:t>csv_reader</a:t>
            </a:r>
            <a:r>
              <a:rPr lang="en-US" sz="1400" dirty="0">
                <a:solidFill>
                  <a:srgbClr val="00B0F0"/>
                </a:solidFill>
              </a:rPr>
              <a:t>:</a:t>
            </a:r>
          </a:p>
          <a:p>
            <a:r>
              <a:rPr lang="en-US" sz="1400" dirty="0">
                <a:solidFill>
                  <a:srgbClr val="00B0F0"/>
                </a:solidFill>
              </a:rPr>
              <a:t>    print(row)</a:t>
            </a:r>
          </a:p>
          <a:p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 err="1">
                <a:solidFill>
                  <a:srgbClr val="00B0F0"/>
                </a:solidFill>
              </a:rPr>
              <a:t>myfile.close</a:t>
            </a:r>
            <a:r>
              <a:rPr lang="en-US" sz="1400" dirty="0">
                <a:solidFill>
                  <a:srgbClr val="00B0F0"/>
                </a:solidFill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925FA-FA37-1240-9EC5-F6A0765EE747}"/>
              </a:ext>
            </a:extLst>
          </p:cNvPr>
          <p:cNvSpPr txBox="1"/>
          <p:nvPr/>
        </p:nvSpPr>
        <p:spPr>
          <a:xfrm>
            <a:off x="2497068" y="5391822"/>
            <a:ext cx="13716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Requires find() method to obtain data!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11A69-AC3E-9543-B153-4173F5E2E5C0}"/>
              </a:ext>
            </a:extLst>
          </p:cNvPr>
          <p:cNvSpPr txBox="1"/>
          <p:nvPr/>
        </p:nvSpPr>
        <p:spPr>
          <a:xfrm>
            <a:off x="8902637" y="846221"/>
            <a:ext cx="1992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Requirement: “grades.csv”</a:t>
            </a:r>
          </a:p>
        </p:txBody>
      </p:sp>
      <p:pic>
        <p:nvPicPr>
          <p:cNvPr id="15" name="Picture 1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2675811-D716-2B4B-BF67-1F90D95E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45" y="918276"/>
            <a:ext cx="4840675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4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Writing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11A69-AC3E-9543-B153-4173F5E2E5C0}"/>
              </a:ext>
            </a:extLst>
          </p:cNvPr>
          <p:cNvSpPr txBox="1"/>
          <p:nvPr/>
        </p:nvSpPr>
        <p:spPr>
          <a:xfrm>
            <a:off x="6481758" y="547628"/>
            <a:ext cx="29823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Requirement: grades needs to be defined</a:t>
            </a:r>
          </a:p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1200" dirty="0">
                <a:solidFill>
                  <a:srgbClr val="FFFF00"/>
                </a:solidFill>
              </a:rPr>
              <a:t>grades = [['Name', 'Test1', 'Test2', 'Final'],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              [‘Kendrick', '100', '50', '69'],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              [‘Dre', '76', '32', '53'],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              [‘Snoop', '25', '75', '95']]</a:t>
            </a:r>
          </a:p>
          <a:p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C766E-68D8-6148-B621-15E61C028D6F}"/>
              </a:ext>
            </a:extLst>
          </p:cNvPr>
          <p:cNvSpPr/>
          <p:nvPr/>
        </p:nvSpPr>
        <p:spPr>
          <a:xfrm>
            <a:off x="838200" y="2112509"/>
            <a:ext cx="67627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#################################</a:t>
            </a:r>
          </a:p>
          <a:p>
            <a:r>
              <a:rPr lang="en-US" sz="2000" dirty="0">
                <a:solidFill>
                  <a:srgbClr val="FFFFFF"/>
                </a:solidFill>
              </a:rPr>
              <a:t>#writing to a file using standard approach</a:t>
            </a:r>
          </a:p>
          <a:p>
            <a:r>
              <a:rPr lang="en-US" sz="2000" dirty="0">
                <a:solidFill>
                  <a:srgbClr val="FFFFFF"/>
                </a:solidFill>
              </a:rPr>
              <a:t>#################################</a:t>
            </a:r>
          </a:p>
          <a:p>
            <a:endParaRPr lang="en-US" sz="2000" dirty="0">
              <a:solidFill>
                <a:srgbClr val="92D050"/>
              </a:solidFill>
            </a:endParaRPr>
          </a:p>
          <a:p>
            <a:r>
              <a:rPr lang="en-US" sz="2000" dirty="0">
                <a:solidFill>
                  <a:srgbClr val="92D050"/>
                </a:solidFill>
              </a:rPr>
              <a:t># open communication to a file (to write)</a:t>
            </a:r>
          </a:p>
          <a:p>
            <a:r>
              <a:rPr lang="en-US" sz="2000" dirty="0" err="1">
                <a:solidFill>
                  <a:srgbClr val="00B0F0"/>
                </a:solidFill>
              </a:rPr>
              <a:t>myfile</a:t>
            </a:r>
            <a:r>
              <a:rPr lang="en-US" sz="2000" dirty="0">
                <a:solidFill>
                  <a:srgbClr val="00B0F0"/>
                </a:solidFill>
              </a:rPr>
              <a:t> = open('new_grades.csv', 'w')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rgbClr val="92D050"/>
                </a:solidFill>
              </a:rPr>
              <a:t># write to file</a:t>
            </a:r>
          </a:p>
          <a:p>
            <a:r>
              <a:rPr lang="en-US" sz="2000" dirty="0">
                <a:solidFill>
                  <a:srgbClr val="00B0F0"/>
                </a:solidFill>
              </a:rPr>
              <a:t>for row in grades:</a:t>
            </a:r>
          </a:p>
          <a:p>
            <a:r>
              <a:rPr lang="en-US" sz="2000" dirty="0">
                <a:solidFill>
                  <a:srgbClr val="00B0F0"/>
                </a:solidFill>
              </a:rPr>
              <a:t>    for col in row:</a:t>
            </a:r>
          </a:p>
          <a:p>
            <a:r>
              <a:rPr lang="en-US" sz="2000" dirty="0">
                <a:solidFill>
                  <a:srgbClr val="00B0F0"/>
                </a:solidFill>
              </a:rPr>
              <a:t>        </a:t>
            </a:r>
            <a:r>
              <a:rPr lang="en-US" sz="2000" dirty="0" err="1">
                <a:solidFill>
                  <a:srgbClr val="00B0F0"/>
                </a:solidFill>
              </a:rPr>
              <a:t>myfile.write</a:t>
            </a:r>
            <a:r>
              <a:rPr lang="en-US" sz="2000" dirty="0">
                <a:solidFill>
                  <a:srgbClr val="00B0F0"/>
                </a:solidFill>
              </a:rPr>
              <a:t>(col + ',')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    </a:t>
            </a:r>
            <a:r>
              <a:rPr lang="en-US" sz="2000" dirty="0" err="1">
                <a:solidFill>
                  <a:srgbClr val="00B0F0"/>
                </a:solidFill>
              </a:rPr>
              <a:t>myfile.write</a:t>
            </a:r>
            <a:r>
              <a:rPr lang="en-US" sz="2000" dirty="0">
                <a:solidFill>
                  <a:srgbClr val="00B0F0"/>
                </a:solidFill>
              </a:rPr>
              <a:t>('\n')</a:t>
            </a:r>
          </a:p>
          <a:p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 err="1">
                <a:solidFill>
                  <a:srgbClr val="00B0F0"/>
                </a:solidFill>
              </a:rPr>
              <a:t>myfile.close</a:t>
            </a:r>
            <a:r>
              <a:rPr lang="en-US" sz="2000" dirty="0">
                <a:solidFill>
                  <a:srgbClr val="00B0F0"/>
                </a:solidFill>
              </a:rPr>
              <a:t>()</a:t>
            </a:r>
          </a:p>
          <a:p>
            <a:endParaRPr lang="en-US" sz="2000" dirty="0">
              <a:solidFill>
                <a:srgbClr val="0066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262FF9-9732-BC46-9D94-81AAF4B2F392}"/>
              </a:ext>
            </a:extLst>
          </p:cNvPr>
          <p:cNvSpPr/>
          <p:nvPr/>
        </p:nvSpPr>
        <p:spPr>
          <a:xfrm>
            <a:off x="6753220" y="2112509"/>
            <a:ext cx="496253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#############################</a:t>
            </a:r>
          </a:p>
          <a:p>
            <a:r>
              <a:rPr lang="en-US" sz="2000" dirty="0">
                <a:solidFill>
                  <a:srgbClr val="FFFFFF"/>
                </a:solidFill>
              </a:rPr>
              <a:t>#writing to a file using CSV Module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#############################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import </a:t>
            </a:r>
            <a:r>
              <a:rPr lang="en-US" sz="2000" dirty="0" err="1">
                <a:solidFill>
                  <a:schemeClr val="accent6"/>
                </a:solidFill>
              </a:rPr>
              <a:t>csv</a:t>
            </a:r>
            <a:endParaRPr lang="en-US" sz="2000" dirty="0">
              <a:solidFill>
                <a:schemeClr val="accent6"/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rgbClr val="92D050"/>
                </a:solidFill>
              </a:rPr>
              <a:t># open communication to a file (to write)</a:t>
            </a:r>
          </a:p>
          <a:p>
            <a:r>
              <a:rPr lang="en-US" sz="2000" dirty="0" err="1">
                <a:solidFill>
                  <a:srgbClr val="00B0F0"/>
                </a:solidFill>
              </a:rPr>
              <a:t>myfile</a:t>
            </a:r>
            <a:r>
              <a:rPr lang="en-US" sz="2000" dirty="0">
                <a:solidFill>
                  <a:srgbClr val="00B0F0"/>
                </a:solidFill>
              </a:rPr>
              <a:t> = open('new_grades.csv', 'w')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rgbClr val="92D050"/>
                </a:solidFill>
              </a:rPr>
              <a:t># write to file</a:t>
            </a:r>
          </a:p>
          <a:p>
            <a:r>
              <a:rPr lang="en-US" sz="2000" dirty="0" err="1">
                <a:solidFill>
                  <a:schemeClr val="accent6"/>
                </a:solidFill>
              </a:rPr>
              <a:t>grades_writer</a:t>
            </a:r>
            <a:r>
              <a:rPr lang="en-US" sz="2000" dirty="0">
                <a:solidFill>
                  <a:schemeClr val="accent6"/>
                </a:solidFill>
              </a:rPr>
              <a:t> = </a:t>
            </a:r>
            <a:r>
              <a:rPr lang="en-US" sz="2000" dirty="0" err="1">
                <a:solidFill>
                  <a:schemeClr val="accent6"/>
                </a:solidFill>
              </a:rPr>
              <a:t>csv.writer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 err="1">
                <a:solidFill>
                  <a:schemeClr val="accent6"/>
                </a:solidFill>
              </a:rPr>
              <a:t>myfile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for row in grades:</a:t>
            </a:r>
          </a:p>
          <a:p>
            <a:r>
              <a:rPr lang="en-US" sz="2000" dirty="0">
                <a:solidFill>
                  <a:srgbClr val="00B0F0"/>
                </a:solidFill>
              </a:rPr>
              <a:t>    </a:t>
            </a:r>
            <a:r>
              <a:rPr lang="en-US" sz="2000" dirty="0" err="1">
                <a:solidFill>
                  <a:srgbClr val="00B0F0"/>
                </a:solidFill>
              </a:rPr>
              <a:t>grades_writer.</a:t>
            </a:r>
            <a:r>
              <a:rPr lang="en-US" sz="2000" dirty="0" err="1">
                <a:solidFill>
                  <a:schemeClr val="accent6"/>
                </a:solidFill>
              </a:rPr>
              <a:t>writerow</a:t>
            </a:r>
            <a:r>
              <a:rPr lang="en-US" sz="2000" dirty="0">
                <a:solidFill>
                  <a:srgbClr val="00B0F0"/>
                </a:solidFill>
              </a:rPr>
              <a:t>(row)</a:t>
            </a:r>
          </a:p>
          <a:p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 err="1">
                <a:solidFill>
                  <a:srgbClr val="00B0F0"/>
                </a:solidFill>
              </a:rPr>
              <a:t>myfile.close</a:t>
            </a:r>
            <a:r>
              <a:rPr lang="en-US" sz="2000" dirty="0">
                <a:solidFill>
                  <a:srgbClr val="00B0F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321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Reading and Writing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9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9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20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68F2-3FAC-F941-8BE0-D089053D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32CD2-B798-8145-867C-70B1F48DB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we’ve done so far is essentially deleted when our program ends</a:t>
            </a:r>
          </a:p>
          <a:p>
            <a:r>
              <a:rPr lang="en-US" dirty="0"/>
              <a:t>What if we wanted to store information?</a:t>
            </a:r>
          </a:p>
          <a:p>
            <a:pPr lvl="1"/>
            <a:endParaRPr lang="en-US" dirty="0"/>
          </a:p>
        </p:txBody>
      </p:sp>
      <p:pic>
        <p:nvPicPr>
          <p:cNvPr id="1026" name="Picture 2" descr="Your ATM could provide you with: | Washington Hospitality Association | We  Deliver Wins for the Hospitality Industry.">
            <a:extLst>
              <a:ext uri="{FF2B5EF4-FFF2-40B4-BE49-F238E27FC236}">
                <a16:creationId xmlns:a16="http://schemas.microsoft.com/office/drawing/2014/main" id="{D2F9B369-6DFE-E34B-AE5B-CB79364E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06" y="3344424"/>
            <a:ext cx="2918936" cy="324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imal Crossing: New Horizons review — A paradise worth the wait | iMore">
            <a:extLst>
              <a:ext uri="{FF2B5EF4-FFF2-40B4-BE49-F238E27FC236}">
                <a16:creationId xmlns:a16="http://schemas.microsoft.com/office/drawing/2014/main" id="{3DC91F57-0543-D641-B73F-7EADE73A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03" y="3801624"/>
            <a:ext cx="4140199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es tough grading improve student learning?">
            <a:extLst>
              <a:ext uri="{FF2B5EF4-FFF2-40B4-BE49-F238E27FC236}">
                <a16:creationId xmlns:a16="http://schemas.microsoft.com/office/drawing/2014/main" id="{824D8469-8365-1148-B768-6811B7FAA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563" y="3801624"/>
            <a:ext cx="3493294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6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515D-556E-6B45-9B28-46B778A8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work with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5352-5DE4-804B-808E-585C34C0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13" y="1754187"/>
            <a:ext cx="8062913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While a program is running, its data is stored in random access memory (RAM). RAM is fast and inexpensive, but it is also volatile, which means that </a:t>
            </a:r>
            <a:r>
              <a:rPr lang="en-US" i="1" u="sng" dirty="0"/>
              <a:t>when the program ends data in RAM disappears</a:t>
            </a:r>
            <a:r>
              <a:rPr lang="en-US" dirty="0"/>
              <a:t>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To make data available the next time the program is started, it has to be written to a non-volatile storage medium, such a hard drive, USB drive, or CD-R. </a:t>
            </a:r>
          </a:p>
        </p:txBody>
      </p:sp>
      <p:pic>
        <p:nvPicPr>
          <p:cNvPr id="2050" name="Picture 2" descr="10+ Ways to Free up RAM On Your Windows or Mac Device">
            <a:extLst>
              <a:ext uri="{FF2B5EF4-FFF2-40B4-BE49-F238E27FC236}">
                <a16:creationId xmlns:a16="http://schemas.microsoft.com/office/drawing/2014/main" id="{6759C5D5-A863-8E47-A0BF-D48E879B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6" y="1687712"/>
            <a:ext cx="3433763" cy="19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struggle is real | /r/MildlyInfuriating | USB Insertion Issues | Know  Your Meme">
            <a:extLst>
              <a:ext uri="{FF2B5EF4-FFF2-40B4-BE49-F238E27FC236}">
                <a16:creationId xmlns:a16="http://schemas.microsoft.com/office/drawing/2014/main" id="{05833825-4ABE-0744-B85C-6BFC55AA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5" y="3775697"/>
            <a:ext cx="3433763" cy="288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3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E51F-CD54-2948-B037-47C5E556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work with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084EC-D3D1-F042-8447-C2BAC0B2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91288" cy="4835479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Data on non-volatile storage media are stored in named locations on the media called </a:t>
            </a:r>
            <a:r>
              <a:rPr lang="en-US" b="1" dirty="0"/>
              <a:t>files</a:t>
            </a:r>
            <a:r>
              <a:rPr lang="en-US" dirty="0"/>
              <a:t>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By </a:t>
            </a:r>
            <a:r>
              <a:rPr lang="en-US" b="1" dirty="0"/>
              <a:t>reading</a:t>
            </a:r>
            <a:r>
              <a:rPr lang="en-US" dirty="0"/>
              <a:t> and </a:t>
            </a:r>
            <a:r>
              <a:rPr lang="en-US" b="1" dirty="0"/>
              <a:t>writing</a:t>
            </a:r>
            <a:r>
              <a:rPr lang="en-US" dirty="0"/>
              <a:t> files, </a:t>
            </a:r>
            <a:r>
              <a:rPr lang="en-US" u="sng" dirty="0"/>
              <a:t>programs can save information between program runs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098" name="Picture 2" descr="File cabinet I have a meme for this hang on | Stupid funny memes, Funny  relatable memes, Funny memes">
            <a:extLst>
              <a:ext uri="{FF2B5EF4-FFF2-40B4-BE49-F238E27FC236}">
                <a16:creationId xmlns:a16="http://schemas.microsoft.com/office/drawing/2014/main" id="{D6DB6BEC-E447-3B42-A914-459B3C42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1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ur favorite Microsoft memes | TechRepublic">
            <a:extLst>
              <a:ext uri="{FF2B5EF4-FFF2-40B4-BE49-F238E27FC236}">
                <a16:creationId xmlns:a16="http://schemas.microsoft.com/office/drawing/2014/main" id="{4519E2D7-8E5A-5840-A929-25182B402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4780568"/>
            <a:ext cx="2717800" cy="165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96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515D-556E-6B45-9B28-46B778A8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like working with a notebook!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5352-5DE4-804B-808E-585C34C0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36026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file</a:t>
            </a:r>
            <a:r>
              <a:rPr lang="en-CA" dirty="0"/>
              <a:t> must be </a:t>
            </a:r>
            <a:r>
              <a:rPr lang="en-CA" b="1" dirty="0"/>
              <a:t>opened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When you are done, it has to be </a:t>
            </a:r>
            <a:r>
              <a:rPr lang="en-CA" b="1" dirty="0"/>
              <a:t>closed</a:t>
            </a:r>
            <a:r>
              <a:rPr lang="en-CA" dirty="0"/>
              <a:t>. </a:t>
            </a:r>
          </a:p>
          <a:p>
            <a:endParaRPr lang="en-CA" dirty="0"/>
          </a:p>
          <a:p>
            <a:r>
              <a:rPr lang="en-CA" dirty="0"/>
              <a:t>While the file is open, it can either be </a:t>
            </a:r>
            <a:r>
              <a:rPr lang="en-CA" b="1" dirty="0"/>
              <a:t>read from or written to</a:t>
            </a:r>
            <a:r>
              <a:rPr lang="en-CA" dirty="0"/>
              <a:t>. </a:t>
            </a:r>
          </a:p>
          <a:p>
            <a:endParaRPr lang="en-CA" dirty="0"/>
          </a:p>
          <a:p>
            <a:r>
              <a:rPr lang="en-CA" dirty="0"/>
              <a:t>Like a bookmark, the file </a:t>
            </a:r>
            <a:r>
              <a:rPr lang="en-CA" b="1" dirty="0"/>
              <a:t>keeps track of </a:t>
            </a:r>
            <a:r>
              <a:rPr lang="en-CA" dirty="0"/>
              <a:t>where you are reading to or writing from. </a:t>
            </a:r>
          </a:p>
          <a:p>
            <a:endParaRPr lang="en-CA" dirty="0"/>
          </a:p>
          <a:p>
            <a:r>
              <a:rPr lang="en-CA" dirty="0"/>
              <a:t>You can read the whole file in its </a:t>
            </a:r>
            <a:r>
              <a:rPr lang="en-CA" b="1" dirty="0"/>
              <a:t>natural order </a:t>
            </a:r>
            <a:r>
              <a:rPr lang="en-CA" dirty="0"/>
              <a:t>or you can </a:t>
            </a:r>
            <a:r>
              <a:rPr lang="en-CA" b="1" dirty="0"/>
              <a:t>skip</a:t>
            </a:r>
            <a:r>
              <a:rPr lang="en-CA" dirty="0"/>
              <a:t> around</a:t>
            </a:r>
          </a:p>
        </p:txBody>
      </p:sp>
      <p:pic>
        <p:nvPicPr>
          <p:cNvPr id="5122" name="Picture 2" descr="i know dat file wuz in here somewhere - Cheezburger - Funny Memes | Funny  Pictures">
            <a:extLst>
              <a:ext uri="{FF2B5EF4-FFF2-40B4-BE49-F238E27FC236}">
                <a16:creationId xmlns:a16="http://schemas.microsoft.com/office/drawing/2014/main" id="{5B608F98-5439-7240-B6CF-A5C8E1947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3" y="1825624"/>
            <a:ext cx="3715025" cy="278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0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60F4-CC26-0B46-981C-0C1F0062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7601-639B-724F-87FC-B4B0A1EBE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Python has a built-in function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dirty="0"/>
              <a:t> that creates a file object with a connection between the file information on the disk and the program.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general form for opening a file is:</a:t>
            </a:r>
          </a:p>
          <a:p>
            <a:pPr marL="0" indent="0">
              <a:spcBef>
                <a:spcPct val="0"/>
              </a:spcBef>
              <a:spcAft>
                <a:spcPts val="1800"/>
              </a:spcAft>
              <a:buNone/>
            </a:pPr>
            <a:endParaRPr lang="en-US" dirty="0"/>
          </a:p>
          <a:p>
            <a:pPr marL="0" indent="0">
              <a:spcBef>
                <a:spcPct val="0"/>
              </a:spcBef>
              <a:spcAft>
                <a:spcPts val="1800"/>
              </a:spcAft>
              <a:buNone/>
            </a:pPr>
            <a:endParaRPr lang="en-US" sz="800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where </a:t>
            </a:r>
            <a:r>
              <a:rPr lang="en-US" b="1" dirty="0"/>
              <a:t>mode</a:t>
            </a:r>
            <a:r>
              <a:rPr lang="en-US" dirty="0"/>
              <a:t> is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lang="en-US" dirty="0"/>
              <a:t> (to open for reading),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/>
              <a:t> (to open for writing), or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(to open for appending to what is already in the file).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b="1" dirty="0"/>
              <a:t>filename</a:t>
            </a:r>
            <a:r>
              <a:rPr lang="en-US" dirty="0"/>
              <a:t> is an external storage location.</a:t>
            </a:r>
            <a:endParaRPr lang="en-US" sz="24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7B6B15E-FD69-E041-82B7-8C3078FDFDE0}"/>
              </a:ext>
            </a:extLst>
          </p:cNvPr>
          <p:cNvSpPr txBox="1"/>
          <p:nvPr/>
        </p:nvSpPr>
        <p:spPr>
          <a:xfrm>
            <a:off x="1055442" y="3809199"/>
            <a:ext cx="1029835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open(filename, mode)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591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to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following statement opens the file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test.txt</a:t>
            </a:r>
            <a:r>
              <a:rPr lang="en-US" dirty="0"/>
              <a:t> in write mode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‘w’</a:t>
            </a:r>
            <a:r>
              <a:rPr lang="en-US" dirty="0"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If there is no file named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/>
              <a:t> on the disk, it will be created. </a:t>
            </a:r>
            <a:r>
              <a:rPr lang="en-US" i="1" u="sng" dirty="0"/>
              <a:t>If there already is one, it will be replaced by the file we are writing</a:t>
            </a:r>
            <a:r>
              <a:rPr lang="en-US" dirty="0"/>
              <a:t>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file will be assigned to the object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r>
              <a:rPr lang="en-US" dirty="0"/>
              <a:t> that knows how to get information from the file.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B9E7D43-AD30-B347-9931-0848D08C333E}"/>
              </a:ext>
            </a:extLst>
          </p:cNvPr>
          <p:cNvSpPr txBox="1"/>
          <p:nvPr/>
        </p:nvSpPr>
        <p:spPr>
          <a:xfrm>
            <a:off x="1910861" y="2594764"/>
            <a:ext cx="87630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’, ‘w’)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26528345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27317</TotalTime>
  <Words>2766</Words>
  <Application>Microsoft Macintosh PowerPoint</Application>
  <PresentationFormat>Widescreen</PresentationFormat>
  <Paragraphs>384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Courier New</vt:lpstr>
      <vt:lpstr>Segoe UI</vt:lpstr>
      <vt:lpstr>Times New Roman</vt:lpstr>
      <vt:lpstr>Wingdings</vt:lpstr>
      <vt:lpstr>APS106_PPTX_Theme</vt:lpstr>
      <vt:lpstr>Files: Reading and Writing.</vt:lpstr>
      <vt:lpstr>This Week’s Content</vt:lpstr>
      <vt:lpstr>All The Feedback!</vt:lpstr>
      <vt:lpstr>Motivating Examples</vt:lpstr>
      <vt:lpstr>Why work with files?</vt:lpstr>
      <vt:lpstr>Why work with files?</vt:lpstr>
      <vt:lpstr>It’s like working with a notebook!</vt:lpstr>
      <vt:lpstr>Opening a File</vt:lpstr>
      <vt:lpstr>Writing to a File</vt:lpstr>
      <vt:lpstr>Writing to a File</vt:lpstr>
      <vt:lpstr>PowerPoint Presentation</vt:lpstr>
      <vt:lpstr>Closing a File</vt:lpstr>
      <vt:lpstr>Let’s Code!</vt:lpstr>
      <vt:lpstr>CLOSE THE FILE!</vt:lpstr>
      <vt:lpstr>The ”Writing to Files” Recipe</vt:lpstr>
      <vt:lpstr>Example: Writing to Files</vt:lpstr>
      <vt:lpstr>Let’s Code!</vt:lpstr>
      <vt:lpstr>Writing and Reading</vt:lpstr>
      <vt:lpstr>Different ways of Reading a File</vt:lpstr>
      <vt:lpstr>Different ways of Reading a File</vt:lpstr>
      <vt:lpstr>Example: Reading a File</vt:lpstr>
      <vt:lpstr>Let’s Code!</vt:lpstr>
      <vt:lpstr>The with Statement</vt:lpstr>
      <vt:lpstr>Example: with Statement</vt:lpstr>
      <vt:lpstr>Let’s Code!</vt:lpstr>
      <vt:lpstr>Comma Separated Values files</vt:lpstr>
      <vt:lpstr>CSV Files</vt:lpstr>
      <vt:lpstr>Example: Opening a CSV File</vt:lpstr>
      <vt:lpstr>Reading CSV Files</vt:lpstr>
      <vt:lpstr>Example: Reading a CSV File (open)</vt:lpstr>
      <vt:lpstr>Example: Reading a CSV File (with)</vt:lpstr>
      <vt:lpstr>Writing CSV Files</vt:lpstr>
      <vt:lpstr>Example: CSV Files</vt:lpstr>
      <vt:lpstr>Opening CSV File in Excel</vt:lpstr>
      <vt:lpstr>Let’s Code!</vt:lpstr>
      <vt:lpstr>Summary: Reading Files</vt:lpstr>
      <vt:lpstr>Summary: Writing Files</vt:lpstr>
      <vt:lpstr>Files: Reading and Writing.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205</cp:revision>
  <dcterms:created xsi:type="dcterms:W3CDTF">2021-11-03T00:49:37Z</dcterms:created>
  <dcterms:modified xsi:type="dcterms:W3CDTF">2022-03-18T13:09:24Z</dcterms:modified>
</cp:coreProperties>
</file>